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78" r:id="rId3"/>
    <p:sldId id="263" r:id="rId4"/>
    <p:sldId id="264" r:id="rId5"/>
    <p:sldId id="267" r:id="rId6"/>
    <p:sldId id="265" r:id="rId7"/>
    <p:sldId id="268" r:id="rId8"/>
    <p:sldId id="269" r:id="rId9"/>
    <p:sldId id="271" r:id="rId10"/>
    <p:sldId id="272" r:id="rId11"/>
    <p:sldId id="266" r:id="rId12"/>
    <p:sldId id="273" r:id="rId13"/>
    <p:sldId id="274" r:id="rId14"/>
  </p:sldIdLst>
  <p:sldSz cx="9144000" cy="6858000" type="screen4x3"/>
  <p:notesSz cx="6799263" cy="99298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284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6491"/>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1342" y="0"/>
            <a:ext cx="2946347" cy="496491"/>
          </a:xfrm>
          <a:prstGeom prst="rect">
            <a:avLst/>
          </a:prstGeom>
        </p:spPr>
        <p:txBody>
          <a:bodyPr vert="horz" lIns="91440" tIns="45720" rIns="91440" bIns="45720" rtlCol="0"/>
          <a:lstStyle>
            <a:lvl1pPr algn="r">
              <a:defRPr sz="1200"/>
            </a:lvl1pPr>
          </a:lstStyle>
          <a:p>
            <a:fld id="{6F8A198D-DB74-4879-B9E4-ED679B0A9810}" type="datetimeFigureOut">
              <a:rPr lang="fr-FR" smtClean="0"/>
              <a:t>04/08/2025</a:t>
            </a:fld>
            <a:endParaRPr lang="fr-FR"/>
          </a:p>
        </p:txBody>
      </p:sp>
      <p:sp>
        <p:nvSpPr>
          <p:cNvPr id="4" name="Espace réservé du pied de page 3"/>
          <p:cNvSpPr>
            <a:spLocks noGrp="1"/>
          </p:cNvSpPr>
          <p:nvPr>
            <p:ph type="ftr" sz="quarter" idx="2"/>
          </p:nvPr>
        </p:nvSpPr>
        <p:spPr>
          <a:xfrm>
            <a:off x="0" y="9431599"/>
            <a:ext cx="2946347" cy="496491"/>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1342" y="9431599"/>
            <a:ext cx="2946347" cy="496491"/>
          </a:xfrm>
          <a:prstGeom prst="rect">
            <a:avLst/>
          </a:prstGeom>
        </p:spPr>
        <p:txBody>
          <a:bodyPr vert="horz" lIns="91440" tIns="45720" rIns="91440" bIns="45720" rtlCol="0" anchor="b"/>
          <a:lstStyle>
            <a:lvl1pPr algn="r">
              <a:defRPr sz="1200"/>
            </a:lvl1pPr>
          </a:lstStyle>
          <a:p>
            <a:fld id="{A4C142DB-F3A4-4E9B-979C-A187F4D6C8C1}" type="slidenum">
              <a:rPr lang="fr-FR" smtClean="0"/>
              <a:t>‹N°›</a:t>
            </a:fld>
            <a:endParaRPr lang="fr-FR"/>
          </a:p>
        </p:txBody>
      </p:sp>
    </p:spTree>
    <p:extLst>
      <p:ext uri="{BB962C8B-B14F-4D97-AF65-F5344CB8AC3E}">
        <p14:creationId xmlns:p14="http://schemas.microsoft.com/office/powerpoint/2010/main" val="26925711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6491"/>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1342" y="0"/>
            <a:ext cx="2946347" cy="496491"/>
          </a:xfrm>
          <a:prstGeom prst="rect">
            <a:avLst/>
          </a:prstGeom>
        </p:spPr>
        <p:txBody>
          <a:bodyPr vert="horz" lIns="91440" tIns="45720" rIns="91440" bIns="45720" rtlCol="0"/>
          <a:lstStyle>
            <a:lvl1pPr algn="r">
              <a:defRPr sz="1200"/>
            </a:lvl1pPr>
          </a:lstStyle>
          <a:p>
            <a:fld id="{C94606E7-3777-40AA-BEC6-A6E45068C537}" type="datetimeFigureOut">
              <a:rPr lang="fr-FR" smtClean="0"/>
              <a:t>04/08/2025</a:t>
            </a:fld>
            <a:endParaRPr lang="fr-FR"/>
          </a:p>
        </p:txBody>
      </p:sp>
      <p:sp>
        <p:nvSpPr>
          <p:cNvPr id="4" name="Espace réservé de l'image des diapositives 3"/>
          <p:cNvSpPr>
            <a:spLocks noGrp="1" noRot="1" noChangeAspect="1"/>
          </p:cNvSpPr>
          <p:nvPr>
            <p:ph type="sldImg" idx="2"/>
          </p:nvPr>
        </p:nvSpPr>
        <p:spPr>
          <a:xfrm>
            <a:off x="917575" y="744538"/>
            <a:ext cx="4964113" cy="37242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927" y="4716661"/>
            <a:ext cx="5439410" cy="4468416"/>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31599"/>
            <a:ext cx="2946347" cy="496491"/>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1342" y="9431599"/>
            <a:ext cx="2946347" cy="496491"/>
          </a:xfrm>
          <a:prstGeom prst="rect">
            <a:avLst/>
          </a:prstGeom>
        </p:spPr>
        <p:txBody>
          <a:bodyPr vert="horz" lIns="91440" tIns="45720" rIns="91440" bIns="45720" rtlCol="0" anchor="b"/>
          <a:lstStyle>
            <a:lvl1pPr algn="r">
              <a:defRPr sz="1200"/>
            </a:lvl1pPr>
          </a:lstStyle>
          <a:p>
            <a:fld id="{C9DC2060-72E9-4EE3-9D6A-4850BF3F5388}" type="slidenum">
              <a:rPr lang="fr-FR" smtClean="0"/>
              <a:t>‹N°›</a:t>
            </a:fld>
            <a:endParaRPr lang="fr-FR"/>
          </a:p>
        </p:txBody>
      </p:sp>
    </p:spTree>
    <p:extLst>
      <p:ext uri="{BB962C8B-B14F-4D97-AF65-F5344CB8AC3E}">
        <p14:creationId xmlns:p14="http://schemas.microsoft.com/office/powerpoint/2010/main" val="3720550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9DC2060-72E9-4EE3-9D6A-4850BF3F5388}" type="slidenum">
              <a:rPr lang="fr-FR" smtClean="0"/>
              <a:t>2</a:t>
            </a:fld>
            <a:endParaRPr lang="fr-FR"/>
          </a:p>
        </p:txBody>
      </p:sp>
    </p:spTree>
    <p:extLst>
      <p:ext uri="{BB962C8B-B14F-4D97-AF65-F5344CB8AC3E}">
        <p14:creationId xmlns:p14="http://schemas.microsoft.com/office/powerpoint/2010/main" val="4133506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Type plein cintre</a:t>
            </a:r>
          </a:p>
        </p:txBody>
      </p:sp>
      <p:sp>
        <p:nvSpPr>
          <p:cNvPr id="4" name="Espace réservé du numéro de diapositive 3"/>
          <p:cNvSpPr>
            <a:spLocks noGrp="1"/>
          </p:cNvSpPr>
          <p:nvPr>
            <p:ph type="sldNum" sz="quarter" idx="10"/>
          </p:nvPr>
        </p:nvSpPr>
        <p:spPr/>
        <p:txBody>
          <a:bodyPr/>
          <a:lstStyle/>
          <a:p>
            <a:fld id="{C9DC2060-72E9-4EE3-9D6A-4850BF3F5388}" type="slidenum">
              <a:rPr lang="fr-FR" smtClean="0"/>
              <a:t>3</a:t>
            </a:fld>
            <a:endParaRPr lang="fr-FR"/>
          </a:p>
        </p:txBody>
      </p:sp>
    </p:spTree>
    <p:extLst>
      <p:ext uri="{BB962C8B-B14F-4D97-AF65-F5344CB8AC3E}">
        <p14:creationId xmlns:p14="http://schemas.microsoft.com/office/powerpoint/2010/main" val="2608245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Dimension partie basse 2,80 m</a:t>
            </a:r>
          </a:p>
        </p:txBody>
      </p:sp>
      <p:sp>
        <p:nvSpPr>
          <p:cNvPr id="4" name="Espace réservé du numéro de diapositive 3"/>
          <p:cNvSpPr>
            <a:spLocks noGrp="1"/>
          </p:cNvSpPr>
          <p:nvPr>
            <p:ph type="sldNum" sz="quarter" idx="10"/>
          </p:nvPr>
        </p:nvSpPr>
        <p:spPr/>
        <p:txBody>
          <a:bodyPr/>
          <a:lstStyle/>
          <a:p>
            <a:fld id="{C9DC2060-72E9-4EE3-9D6A-4850BF3F5388}" type="slidenum">
              <a:rPr lang="fr-FR" smtClean="0"/>
              <a:t>4</a:t>
            </a:fld>
            <a:endParaRPr lang="fr-FR"/>
          </a:p>
        </p:txBody>
      </p:sp>
    </p:spTree>
    <p:extLst>
      <p:ext uri="{BB962C8B-B14F-4D97-AF65-F5344CB8AC3E}">
        <p14:creationId xmlns:p14="http://schemas.microsoft.com/office/powerpoint/2010/main" val="1153843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Prise de mesure à partir de la pierre de fin de pilier</a:t>
            </a:r>
            <a:r>
              <a:rPr lang="fr-FR" baseline="0" dirty="0"/>
              <a:t> pour la largeur</a:t>
            </a:r>
            <a:endParaRPr lang="fr-FR" dirty="0"/>
          </a:p>
        </p:txBody>
      </p:sp>
      <p:sp>
        <p:nvSpPr>
          <p:cNvPr id="4" name="Espace réservé du numéro de diapositive 3"/>
          <p:cNvSpPr>
            <a:spLocks noGrp="1"/>
          </p:cNvSpPr>
          <p:nvPr>
            <p:ph type="sldNum" sz="quarter" idx="10"/>
          </p:nvPr>
        </p:nvSpPr>
        <p:spPr/>
        <p:txBody>
          <a:bodyPr/>
          <a:lstStyle/>
          <a:p>
            <a:fld id="{C9DC2060-72E9-4EE3-9D6A-4850BF3F5388}" type="slidenum">
              <a:rPr lang="fr-FR" smtClean="0"/>
              <a:t>5</a:t>
            </a:fld>
            <a:endParaRPr lang="fr-FR"/>
          </a:p>
        </p:txBody>
      </p:sp>
    </p:spTree>
    <p:extLst>
      <p:ext uri="{BB962C8B-B14F-4D97-AF65-F5344CB8AC3E}">
        <p14:creationId xmlns:p14="http://schemas.microsoft.com/office/powerpoint/2010/main" val="4147956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Largeur voûte 2,70 m</a:t>
            </a:r>
          </a:p>
        </p:txBody>
      </p:sp>
      <p:sp>
        <p:nvSpPr>
          <p:cNvPr id="4" name="Espace réservé du numéro de diapositive 3"/>
          <p:cNvSpPr>
            <a:spLocks noGrp="1"/>
          </p:cNvSpPr>
          <p:nvPr>
            <p:ph type="sldNum" sz="quarter" idx="10"/>
          </p:nvPr>
        </p:nvSpPr>
        <p:spPr/>
        <p:txBody>
          <a:bodyPr/>
          <a:lstStyle/>
          <a:p>
            <a:fld id="{C9DC2060-72E9-4EE3-9D6A-4850BF3F5388}" type="slidenum">
              <a:rPr lang="fr-FR" smtClean="0"/>
              <a:t>6</a:t>
            </a:fld>
            <a:endParaRPr lang="fr-FR"/>
          </a:p>
        </p:txBody>
      </p:sp>
    </p:spTree>
    <p:extLst>
      <p:ext uri="{BB962C8B-B14F-4D97-AF65-F5344CB8AC3E}">
        <p14:creationId xmlns:p14="http://schemas.microsoft.com/office/powerpoint/2010/main" val="4148321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9DC2060-72E9-4EE3-9D6A-4850BF3F5388}" type="slidenum">
              <a:rPr lang="fr-FR" smtClean="0"/>
              <a:t>9</a:t>
            </a:fld>
            <a:endParaRPr lang="fr-FR"/>
          </a:p>
        </p:txBody>
      </p:sp>
    </p:spTree>
    <p:extLst>
      <p:ext uri="{BB962C8B-B14F-4D97-AF65-F5344CB8AC3E}">
        <p14:creationId xmlns:p14="http://schemas.microsoft.com/office/powerpoint/2010/main" val="4050903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29CDC3F1-32F6-4C42-ADD7-F8ED76BA20FA}" type="datetimeFigureOut">
              <a:rPr lang="fr-FR" smtClean="0"/>
              <a:t>04/08/2025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1272530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9CDC3F1-32F6-4C42-ADD7-F8ED76BA20FA}" type="datetimeFigureOut">
              <a:rPr lang="fr-FR" smtClean="0"/>
              <a:t>04/08/2025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2832076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9CDC3F1-32F6-4C42-ADD7-F8ED76BA20FA}" type="datetimeFigureOut">
              <a:rPr lang="fr-FR" smtClean="0"/>
              <a:t>04/08/2025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606769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9CDC3F1-32F6-4C42-ADD7-F8ED76BA20FA}" type="datetimeFigureOut">
              <a:rPr lang="fr-FR" smtClean="0"/>
              <a:t>04/08/2025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2630725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29CDC3F1-32F6-4C42-ADD7-F8ED76BA20FA}" type="datetimeFigureOut">
              <a:rPr lang="fr-FR" smtClean="0"/>
              <a:t>04/08/2025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1576870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29CDC3F1-32F6-4C42-ADD7-F8ED76BA20FA}" type="datetimeFigureOut">
              <a:rPr lang="fr-FR" smtClean="0"/>
              <a:t>04/08/2025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3802166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29CDC3F1-32F6-4C42-ADD7-F8ED76BA20FA}" type="datetimeFigureOut">
              <a:rPr lang="fr-FR" smtClean="0"/>
              <a:t>04/08/2025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56635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29CDC3F1-32F6-4C42-ADD7-F8ED76BA20FA}" type="datetimeFigureOut">
              <a:rPr lang="fr-FR" smtClean="0"/>
              <a:t>04/08/2025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220019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9CDC3F1-32F6-4C42-ADD7-F8ED76BA20FA}" type="datetimeFigureOut">
              <a:rPr lang="fr-FR" smtClean="0"/>
              <a:t>04/08/2025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2186444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29CDC3F1-32F6-4C42-ADD7-F8ED76BA20FA}" type="datetimeFigureOut">
              <a:rPr lang="fr-FR" smtClean="0"/>
              <a:t>04/08/2025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108071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29CDC3F1-32F6-4C42-ADD7-F8ED76BA20FA}" type="datetimeFigureOut">
              <a:rPr lang="fr-FR" smtClean="0"/>
              <a:t>04/08/2025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6A7C48C-2B57-4119-BE46-3A1B7BF17E26}" type="slidenum">
              <a:rPr lang="fr-FR" smtClean="0"/>
              <a:t>‹N°›</a:t>
            </a:fld>
            <a:endParaRPr lang="fr-FR"/>
          </a:p>
        </p:txBody>
      </p:sp>
    </p:spTree>
    <p:extLst>
      <p:ext uri="{BB962C8B-B14F-4D97-AF65-F5344CB8AC3E}">
        <p14:creationId xmlns:p14="http://schemas.microsoft.com/office/powerpoint/2010/main" val="3676589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CDC3F1-32F6-4C42-ADD7-F8ED76BA20FA}" type="datetimeFigureOut">
              <a:rPr lang="fr-FR" smtClean="0"/>
              <a:t>04/08/2025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A7C48C-2B57-4119-BE46-3A1B7BF17E26}" type="slidenum">
              <a:rPr lang="fr-FR" smtClean="0"/>
              <a:t>‹N°›</a:t>
            </a:fld>
            <a:endParaRPr lang="fr-FR"/>
          </a:p>
        </p:txBody>
      </p:sp>
    </p:spTree>
    <p:extLst>
      <p:ext uri="{BB962C8B-B14F-4D97-AF65-F5344CB8AC3E}">
        <p14:creationId xmlns:p14="http://schemas.microsoft.com/office/powerpoint/2010/main" val="775893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3568" y="692696"/>
            <a:ext cx="7772400" cy="2592288"/>
          </a:xfrm>
        </p:spPr>
        <p:txBody>
          <a:bodyPr>
            <a:normAutofit/>
          </a:bodyPr>
          <a:lstStyle/>
          <a:p>
            <a:br>
              <a:rPr lang="fr-FR" sz="1800" dirty="0">
                <a:latin typeface="Times New Roman" panose="02020603050405020304" pitchFamily="18" charset="0"/>
                <a:cs typeface="Times New Roman" panose="02020603050405020304" pitchFamily="18" charset="0"/>
              </a:rPr>
            </a:br>
            <a:r>
              <a:rPr lang="fr-FR" sz="1800" b="1" dirty="0"/>
              <a:t> </a:t>
            </a:r>
            <a:r>
              <a:rPr lang="fr-FR" sz="1800" dirty="0"/>
              <a:t>Appel d'offres ouvert </a:t>
            </a:r>
            <a:br>
              <a:rPr lang="fr-FR" sz="1800" dirty="0"/>
            </a:br>
            <a:r>
              <a:rPr lang="fr-FR" sz="1800" dirty="0"/>
              <a:t>DCE n°2025-0439/EdA-DA/ du 29/04/2025 _Fourniture de produits alimentaires et non alimentaires au profit des clients de l'EdA implantés à la Martinique </a:t>
            </a:r>
            <a:br>
              <a:rPr lang="fr-FR" sz="1800" dirty="0"/>
            </a:br>
            <a:br>
              <a:rPr lang="fr-FR" sz="1800" dirty="0"/>
            </a:br>
            <a:r>
              <a:rPr lang="fr-FR" sz="1800" dirty="0"/>
              <a:t>Annexe 10 au CCAP</a:t>
            </a:r>
            <a:br>
              <a:rPr lang="fr-FR" sz="1800" dirty="0"/>
            </a:br>
            <a:endParaRPr lang="fr-FR" sz="1800" dirty="0">
              <a:latin typeface="Times New Roman" panose="02020603050405020304" pitchFamily="18" charset="0"/>
              <a:cs typeface="Times New Roman" panose="02020603050405020304" pitchFamily="18" charset="0"/>
            </a:endParaRPr>
          </a:p>
        </p:txBody>
      </p:sp>
      <p:sp>
        <p:nvSpPr>
          <p:cNvPr id="3" name="Sous-titre 2"/>
          <p:cNvSpPr>
            <a:spLocks noGrp="1"/>
          </p:cNvSpPr>
          <p:nvPr>
            <p:ph type="subTitle" idx="1"/>
          </p:nvPr>
        </p:nvSpPr>
        <p:spPr>
          <a:xfrm>
            <a:off x="1331640" y="4437112"/>
            <a:ext cx="6400800" cy="622920"/>
          </a:xfrm>
        </p:spPr>
        <p:txBody>
          <a:bodyPr>
            <a:normAutofit/>
          </a:bodyPr>
          <a:lstStyle/>
          <a:p>
            <a:r>
              <a:rPr lang="fr-FR" sz="1600" dirty="0">
                <a:latin typeface="Times New Roman" panose="02020603050405020304" pitchFamily="18" charset="0"/>
                <a:cs typeface="Times New Roman" panose="02020603050405020304" pitchFamily="18" charset="0"/>
              </a:rPr>
              <a:t>Accès à la base navale située dans l’enceinte du Fort Saint-Louis de Fort-de-France en Martinique</a:t>
            </a:r>
          </a:p>
        </p:txBody>
      </p:sp>
      <p:pic>
        <p:nvPicPr>
          <p:cNvPr id="1026"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913"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9464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Sortie vers cambuse</a:t>
            </a:r>
          </a:p>
        </p:txBody>
      </p:sp>
      <p:pic>
        <p:nvPicPr>
          <p:cNvPr id="5" name="Espace réservé du conten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99792" y="2095188"/>
            <a:ext cx="3528392" cy="4214132"/>
          </a:xfrm>
        </p:spPr>
      </p:pic>
      <p:pic>
        <p:nvPicPr>
          <p:cNvPr id="10242" name="Imag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913"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5519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Voie d’accès cambuse </a:t>
            </a:r>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5785" y="1484784"/>
            <a:ext cx="4732430" cy="5112567"/>
          </a:xfrm>
        </p:spPr>
      </p:pic>
      <p:pic>
        <p:nvPicPr>
          <p:cNvPr id="11266" name="Imag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093"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5438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Point de livraison bar BN</a:t>
            </a:r>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5785" y="1556792"/>
            <a:ext cx="4732430" cy="5040560"/>
          </a:xfrm>
        </p:spPr>
      </p:pic>
      <p:pic>
        <p:nvPicPr>
          <p:cNvPr id="12290" name="Imag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207"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0062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Quai livraison succursale BN</a:t>
            </a:r>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82923" y="1556793"/>
            <a:ext cx="4909357" cy="5112568"/>
          </a:xfrm>
        </p:spPr>
      </p:pic>
      <p:pic>
        <p:nvPicPr>
          <p:cNvPr id="13314" name="Imag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0876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404664"/>
            <a:ext cx="8229600" cy="5721499"/>
          </a:xfrm>
        </p:spPr>
        <p:txBody>
          <a:bodyPr>
            <a:normAutofit/>
          </a:bodyPr>
          <a:lstStyle/>
          <a:p>
            <a:pPr marL="0" indent="0" algn="just">
              <a:buNone/>
            </a:pPr>
            <a:endParaRPr lang="fr-FR" sz="1600" dirty="0">
              <a:latin typeface="Times New Roman" panose="02020603050405020304" pitchFamily="18" charset="0"/>
              <a:cs typeface="Times New Roman" panose="02020603050405020304" pitchFamily="18" charset="0"/>
            </a:endParaRPr>
          </a:p>
          <a:p>
            <a:pPr marL="0" indent="0" algn="just">
              <a:buNone/>
            </a:pPr>
            <a:endParaRPr lang="fr-FR" sz="1600" dirty="0">
              <a:latin typeface="Times New Roman" panose="02020603050405020304" pitchFamily="18" charset="0"/>
              <a:cs typeface="Times New Roman" panose="02020603050405020304" pitchFamily="18" charset="0"/>
            </a:endParaRPr>
          </a:p>
          <a:p>
            <a:pPr marL="0" indent="0" algn="just">
              <a:buNone/>
            </a:pPr>
            <a:endParaRPr lang="fr-FR" sz="1600" dirty="0">
              <a:latin typeface="Times New Roman" panose="02020603050405020304" pitchFamily="18" charset="0"/>
              <a:cs typeface="Times New Roman" panose="02020603050405020304" pitchFamily="18" charset="0"/>
            </a:endParaRPr>
          </a:p>
          <a:p>
            <a:pPr marL="0" indent="0" algn="just">
              <a:buNone/>
            </a:pPr>
            <a:endParaRPr lang="fr-FR" sz="1600" dirty="0">
              <a:latin typeface="Times New Roman" panose="02020603050405020304" pitchFamily="18" charset="0"/>
              <a:cs typeface="Times New Roman" panose="02020603050405020304" pitchFamily="18" charset="0"/>
            </a:endParaRPr>
          </a:p>
          <a:p>
            <a:pPr marL="0" indent="0" algn="just">
              <a:buNone/>
            </a:pPr>
            <a:endParaRPr lang="fr-FR" sz="1600" dirty="0">
              <a:latin typeface="Times New Roman" panose="02020603050405020304" pitchFamily="18" charset="0"/>
              <a:cs typeface="Times New Roman" panose="02020603050405020304" pitchFamily="18" charset="0"/>
            </a:endParaRPr>
          </a:p>
          <a:p>
            <a:pPr marL="0" indent="0" algn="just">
              <a:buNone/>
            </a:pPr>
            <a:r>
              <a:rPr lang="fr-FR" sz="1600" dirty="0">
                <a:latin typeface="Times New Roman" panose="02020603050405020304" pitchFamily="18" charset="0"/>
                <a:cs typeface="Times New Roman" panose="02020603050405020304" pitchFamily="18" charset="0"/>
              </a:rPr>
              <a:t>Le fournisseur doit impérativement avoir la capacité d’accéder à la cambuse et à la cuisine (lieux de stockage du site) en franchissant notamment le « tunnel » présenté ci-dessous, </a:t>
            </a:r>
            <a:r>
              <a:rPr lang="fr-FR" sz="1600" b="1" u="sng" dirty="0">
                <a:latin typeface="Times New Roman" panose="02020603050405020304" pitchFamily="18" charset="0"/>
                <a:cs typeface="Times New Roman" panose="02020603050405020304" pitchFamily="18" charset="0"/>
              </a:rPr>
              <a:t>sans rupture de la chaîne du froid pour les produits frais et surgelés</a:t>
            </a:r>
            <a:r>
              <a:rPr lang="fr-FR" sz="1600" dirty="0">
                <a:latin typeface="Times New Roman" panose="02020603050405020304" pitchFamily="18" charset="0"/>
                <a:cs typeface="Times New Roman" panose="02020603050405020304" pitchFamily="18" charset="0"/>
              </a:rPr>
              <a:t>.</a:t>
            </a:r>
          </a:p>
          <a:p>
            <a:pPr marL="0" indent="0" algn="just">
              <a:buNone/>
            </a:pPr>
            <a:endParaRPr lang="fr-FR" sz="1600" dirty="0">
              <a:latin typeface="Times New Roman" panose="02020603050405020304" pitchFamily="18" charset="0"/>
              <a:cs typeface="Times New Roman" panose="02020603050405020304" pitchFamily="18" charset="0"/>
            </a:endParaRPr>
          </a:p>
          <a:p>
            <a:pPr marL="0" indent="0" algn="just">
              <a:buNone/>
            </a:pPr>
            <a:r>
              <a:rPr lang="fr-FR" sz="1600" dirty="0">
                <a:latin typeface="Times New Roman" panose="02020603050405020304" pitchFamily="18" charset="0"/>
                <a:cs typeface="Times New Roman" panose="02020603050405020304" pitchFamily="18" charset="0"/>
              </a:rPr>
              <a:t>Pour information, la distance à parcourir jusqu’à la cambuse et la cuisine est d’environ 300 mètres à partir de l’aire de livraison des bâtiments de la Marine.</a:t>
            </a:r>
          </a:p>
          <a:p>
            <a:pPr marL="0" indent="0" algn="just">
              <a:buNone/>
            </a:pPr>
            <a:endParaRPr lang="fr-FR" sz="1600" dirty="0">
              <a:latin typeface="Times New Roman" panose="02020603050405020304" pitchFamily="18" charset="0"/>
              <a:cs typeface="Times New Roman" panose="02020603050405020304" pitchFamily="18" charset="0"/>
            </a:endParaRPr>
          </a:p>
          <a:p>
            <a:pPr marL="0" indent="0" algn="just">
              <a:buNone/>
            </a:pPr>
            <a:r>
              <a:rPr lang="fr-FR" sz="1600" dirty="0">
                <a:latin typeface="Times New Roman" panose="02020603050405020304" pitchFamily="18" charset="0"/>
                <a:cs typeface="Times New Roman" panose="02020603050405020304" pitchFamily="18" charset="0"/>
              </a:rPr>
              <a:t>S’il s’avère qu’un fournisseur attributaire d’un marché ne dispose pas de cette capacité ou n’en dispose plus au cours de l’exécution du marché, alors ce dernier sera résilié sans indemnité pour le fournisseur dans les conditions prévues au CCAP.</a:t>
            </a:r>
          </a:p>
          <a:p>
            <a:pPr marL="0" indent="0" algn="just">
              <a:buNone/>
            </a:pPr>
            <a:endParaRPr lang="fr-FR" sz="2000" dirty="0">
              <a:latin typeface="Times New Roman" panose="02020603050405020304" pitchFamily="18" charset="0"/>
              <a:cs typeface="Times New Roman" panose="02020603050405020304" pitchFamily="18" charset="0"/>
            </a:endParaRPr>
          </a:p>
        </p:txBody>
      </p:sp>
      <p:pic>
        <p:nvPicPr>
          <p:cNvPr id="2051" name="Imag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913"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916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Epingle accès voûte</a:t>
            </a:r>
          </a:p>
        </p:txBody>
      </p:sp>
      <p:pic>
        <p:nvPicPr>
          <p:cNvPr id="4" name="Espace réservé du contenu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67545" y="1600200"/>
            <a:ext cx="8208912" cy="5069160"/>
          </a:xfrm>
        </p:spPr>
      </p:pic>
      <p:pic>
        <p:nvPicPr>
          <p:cNvPr id="3074" name="Imag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3913"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4687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Entrée livraison succursale</a:t>
            </a: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15615" y="1556792"/>
            <a:ext cx="6696745" cy="5112568"/>
          </a:xfrm>
        </p:spPr>
      </p:pic>
      <p:cxnSp>
        <p:nvCxnSpPr>
          <p:cNvPr id="6" name="Connecteur droit avec flèche 5"/>
          <p:cNvCxnSpPr/>
          <p:nvPr/>
        </p:nvCxnSpPr>
        <p:spPr>
          <a:xfrm>
            <a:off x="3347864" y="3068960"/>
            <a:ext cx="0" cy="2664296"/>
          </a:xfrm>
          <a:prstGeom prst="straightConnector1">
            <a:avLst/>
          </a:prstGeom>
          <a:ln>
            <a:solidFill>
              <a:srgbClr val="FF0000"/>
            </a:solidFill>
            <a:headEnd type="arrow"/>
            <a:tailEnd type="arrow"/>
          </a:ln>
        </p:spPr>
        <p:style>
          <a:lnRef idx="2">
            <a:schemeClr val="accent3"/>
          </a:lnRef>
          <a:fillRef idx="0">
            <a:schemeClr val="accent3"/>
          </a:fillRef>
          <a:effectRef idx="1">
            <a:schemeClr val="accent3"/>
          </a:effectRef>
          <a:fontRef idx="minor">
            <a:schemeClr val="tx1"/>
          </a:fontRef>
        </p:style>
      </p:cxnSp>
      <p:sp>
        <p:nvSpPr>
          <p:cNvPr id="7" name="ZoneTexte 6"/>
          <p:cNvSpPr txBox="1"/>
          <p:nvPr/>
        </p:nvSpPr>
        <p:spPr>
          <a:xfrm>
            <a:off x="3347864" y="4293096"/>
            <a:ext cx="1152128" cy="461665"/>
          </a:xfrm>
          <a:prstGeom prst="rect">
            <a:avLst/>
          </a:prstGeom>
          <a:noFill/>
        </p:spPr>
        <p:txBody>
          <a:bodyPr wrap="square" rtlCol="0">
            <a:spAutoFit/>
          </a:bodyPr>
          <a:lstStyle/>
          <a:p>
            <a:r>
              <a:rPr lang="fr-FR" sz="2400" b="1" dirty="0">
                <a:ln w="18000">
                  <a:solidFill>
                    <a:srgbClr val="FF0000"/>
                  </a:solidFill>
                  <a:prstDash val="solid"/>
                  <a:miter lim="800000"/>
                </a:ln>
                <a:solidFill>
                  <a:srgbClr val="FF0000"/>
                </a:solidFill>
                <a:effectLst>
                  <a:outerShdw blurRad="25500" dist="23000" dir="7020000" algn="tl">
                    <a:srgbClr val="000000">
                      <a:alpha val="50000"/>
                    </a:srgbClr>
                  </a:outerShdw>
                </a:effectLst>
              </a:rPr>
              <a:t>2,80</a:t>
            </a:r>
            <a:r>
              <a:rPr lang="fr-FR" b="1" dirty="0">
                <a:ln w="18000">
                  <a:solidFill>
                    <a:srgbClr val="FF0000"/>
                  </a:solidFill>
                  <a:prstDash val="solid"/>
                  <a:miter lim="800000"/>
                </a:ln>
                <a:solidFill>
                  <a:srgbClr val="FF0000"/>
                </a:solidFill>
                <a:effectLst>
                  <a:outerShdw blurRad="25500" dist="23000" dir="7020000" algn="tl">
                    <a:srgbClr val="000000">
                      <a:alpha val="50000"/>
                    </a:srgbClr>
                  </a:outerShdw>
                </a:effectLst>
              </a:rPr>
              <a:t> m</a:t>
            </a:r>
          </a:p>
        </p:txBody>
      </p:sp>
      <p:pic>
        <p:nvPicPr>
          <p:cNvPr id="4098" name="Imag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987" y="26064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6462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Pilier</a:t>
            </a: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35696" y="1484784"/>
            <a:ext cx="5472608" cy="4968552"/>
          </a:xfrm>
        </p:spPr>
      </p:pic>
      <p:cxnSp>
        <p:nvCxnSpPr>
          <p:cNvPr id="6" name="Connecteur droit avec flèche 5"/>
          <p:cNvCxnSpPr/>
          <p:nvPr/>
        </p:nvCxnSpPr>
        <p:spPr>
          <a:xfrm>
            <a:off x="4572000" y="2060848"/>
            <a:ext cx="1728192" cy="2160240"/>
          </a:xfrm>
          <a:prstGeom prst="straightConnector1">
            <a:avLst/>
          </a:prstGeom>
          <a:ln>
            <a:solidFill>
              <a:srgbClr val="FF0000"/>
            </a:solidFill>
            <a:tailEnd type="arrow"/>
          </a:ln>
        </p:spPr>
        <p:style>
          <a:lnRef idx="2">
            <a:schemeClr val="accent3"/>
          </a:lnRef>
          <a:fillRef idx="0">
            <a:schemeClr val="accent3"/>
          </a:fillRef>
          <a:effectRef idx="1">
            <a:schemeClr val="accent3"/>
          </a:effectRef>
          <a:fontRef idx="minor">
            <a:schemeClr val="tx1"/>
          </a:fontRef>
        </p:style>
      </p:cxnSp>
      <p:sp>
        <p:nvSpPr>
          <p:cNvPr id="8" name="ZoneTexte 7"/>
          <p:cNvSpPr txBox="1"/>
          <p:nvPr/>
        </p:nvSpPr>
        <p:spPr>
          <a:xfrm>
            <a:off x="5580112" y="4365104"/>
            <a:ext cx="1440160" cy="707886"/>
          </a:xfrm>
          <a:prstGeom prst="rect">
            <a:avLst/>
          </a:prstGeom>
          <a:noFill/>
        </p:spPr>
        <p:txBody>
          <a:bodyPr wrap="square" rtlCol="0">
            <a:spAutoFit/>
          </a:bodyPr>
          <a:lstStyle/>
          <a:p>
            <a:r>
              <a:rPr lang="fr-FR" sz="2000" b="1" dirty="0">
                <a:solidFill>
                  <a:srgbClr val="FF0000"/>
                </a:solidFill>
              </a:rPr>
              <a:t>Pierre fin de pilier </a:t>
            </a:r>
          </a:p>
        </p:txBody>
      </p:sp>
      <p:pic>
        <p:nvPicPr>
          <p:cNvPr id="5122" name="Imag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3913"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5293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Largeur de voûte BN </a:t>
            </a: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03648" y="1556792"/>
            <a:ext cx="6264696" cy="5112567"/>
          </a:xfrm>
        </p:spPr>
      </p:pic>
      <p:cxnSp>
        <p:nvCxnSpPr>
          <p:cNvPr id="6" name="Connecteur droit avec flèche 5"/>
          <p:cNvCxnSpPr/>
          <p:nvPr/>
        </p:nvCxnSpPr>
        <p:spPr>
          <a:xfrm>
            <a:off x="3419872" y="3284984"/>
            <a:ext cx="2232248" cy="0"/>
          </a:xfrm>
          <a:prstGeom prst="straightConnector1">
            <a:avLst/>
          </a:prstGeom>
          <a:ln>
            <a:solidFill>
              <a:srgbClr val="FF0000"/>
            </a:solidFill>
            <a:headEnd type="arrow"/>
            <a:tailEnd type="arrow"/>
          </a:ln>
        </p:spPr>
        <p:style>
          <a:lnRef idx="2">
            <a:schemeClr val="dk1"/>
          </a:lnRef>
          <a:fillRef idx="0">
            <a:schemeClr val="dk1"/>
          </a:fillRef>
          <a:effectRef idx="1">
            <a:schemeClr val="dk1"/>
          </a:effectRef>
          <a:fontRef idx="minor">
            <a:schemeClr val="tx1"/>
          </a:fontRef>
        </p:style>
      </p:cxnSp>
      <p:sp>
        <p:nvSpPr>
          <p:cNvPr id="7" name="ZoneTexte 6"/>
          <p:cNvSpPr txBox="1"/>
          <p:nvPr/>
        </p:nvSpPr>
        <p:spPr>
          <a:xfrm>
            <a:off x="4107944" y="4005064"/>
            <a:ext cx="1152128" cy="461665"/>
          </a:xfrm>
          <a:prstGeom prst="rect">
            <a:avLst/>
          </a:prstGeom>
          <a:noFill/>
        </p:spPr>
        <p:txBody>
          <a:bodyPr wrap="square" rtlCol="0">
            <a:spAutoFit/>
          </a:bodyPr>
          <a:lstStyle/>
          <a:p>
            <a:r>
              <a:rPr lang="fr-FR" sz="2400" b="1" dirty="0">
                <a:ln w="18000">
                  <a:solidFill>
                    <a:srgbClr val="FF0000"/>
                  </a:solidFill>
                  <a:prstDash val="solid"/>
                  <a:miter lim="800000"/>
                </a:ln>
                <a:solidFill>
                  <a:srgbClr val="FF0000"/>
                </a:solidFill>
                <a:effectLst>
                  <a:outerShdw blurRad="25500" dist="23000" dir="7020000" algn="tl">
                    <a:srgbClr val="000000">
                      <a:alpha val="50000"/>
                    </a:srgbClr>
                  </a:outerShdw>
                </a:effectLst>
              </a:rPr>
              <a:t>2,70 m</a:t>
            </a:r>
          </a:p>
        </p:txBody>
      </p:sp>
      <p:pic>
        <p:nvPicPr>
          <p:cNvPr id="6146" name="Imag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207" y="332656"/>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4298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Passage de véhicule</a:t>
            </a:r>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3728" y="1484785"/>
            <a:ext cx="5040560" cy="5256584"/>
          </a:xfrm>
        </p:spPr>
      </p:pic>
      <p:pic>
        <p:nvPicPr>
          <p:cNvPr id="7170" name="Imag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207" y="404664"/>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6394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99793" y="2087566"/>
            <a:ext cx="3168352" cy="4509785"/>
          </a:xfrm>
        </p:spPr>
      </p:pic>
      <p:pic>
        <p:nvPicPr>
          <p:cNvPr id="8194" name="Imag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9181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99792" y="2095188"/>
            <a:ext cx="3744416" cy="4430156"/>
          </a:xfrm>
        </p:spPr>
      </p:pic>
      <p:pic>
        <p:nvPicPr>
          <p:cNvPr id="9218" name="Imag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207" y="439738"/>
            <a:ext cx="633412"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6554212"/>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200</TotalTime>
  <Words>243</Words>
  <Application>Microsoft Office PowerPoint</Application>
  <PresentationFormat>Affichage à l'écran (4:3)</PresentationFormat>
  <Paragraphs>34</Paragraphs>
  <Slides>13</Slides>
  <Notes>6</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13</vt:i4>
      </vt:variant>
    </vt:vector>
  </HeadingPairs>
  <TitlesOfParts>
    <vt:vector size="17" baseType="lpstr">
      <vt:lpstr>Arial</vt:lpstr>
      <vt:lpstr>Calibri</vt:lpstr>
      <vt:lpstr>Times New Roman</vt:lpstr>
      <vt:lpstr>Thème Office</vt:lpstr>
      <vt:lpstr>  Appel d'offres ouvert  DCE n°2025-0439/EdA-DA/ du 29/04/2025 _Fourniture de produits alimentaires et non alimentaires au profit des clients de l'EdA implantés à la Martinique   Annexe 10 au CCAP </vt:lpstr>
      <vt:lpstr>Présentation PowerPoint</vt:lpstr>
      <vt:lpstr>Epingle accès voûte</vt:lpstr>
      <vt:lpstr>Entrée livraison succursale</vt:lpstr>
      <vt:lpstr>Pilier</vt:lpstr>
      <vt:lpstr>Largeur de voûte BN </vt:lpstr>
      <vt:lpstr>Passage de véhicule</vt:lpstr>
      <vt:lpstr>Présentation PowerPoint</vt:lpstr>
      <vt:lpstr>Présentation PowerPoint</vt:lpstr>
      <vt:lpstr>Sortie vers cambuse</vt:lpstr>
      <vt:lpstr>Voie d’accès cambuse </vt:lpstr>
      <vt:lpstr>Point de livraison bar BN</vt:lpstr>
      <vt:lpstr>Quai livraison succursale BN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Accès Base Navale</dc:title>
  <dc:creator>Dimittri CHARIGNY</dc:creator>
  <cp:lastModifiedBy>ALLAIN Natacha</cp:lastModifiedBy>
  <cp:revision>41</cp:revision>
  <cp:lastPrinted>2019-03-11T14:58:39Z</cp:lastPrinted>
  <dcterms:created xsi:type="dcterms:W3CDTF">2015-08-26T14:29:22Z</dcterms:created>
  <dcterms:modified xsi:type="dcterms:W3CDTF">2025-08-04T16:16:27Z</dcterms:modified>
</cp:coreProperties>
</file>